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7" r:id="rId5"/>
    <p:sldId id="268" r:id="rId6"/>
    <p:sldId id="259" r:id="rId7"/>
    <p:sldId id="264" r:id="rId8"/>
    <p:sldId id="269" r:id="rId9"/>
    <p:sldId id="260" r:id="rId10"/>
    <p:sldId id="261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9" autoAdjust="0"/>
  </p:normalViewPr>
  <p:slideViewPr>
    <p:cSldViewPr snapToGrid="0">
      <p:cViewPr>
        <p:scale>
          <a:sx n="130" d="100"/>
          <a:sy n="130" d="100"/>
        </p:scale>
        <p:origin x="-1560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9T14:23:00.0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10858 186 24575,'-6'-3'0,"1"0"0,-1 0 0,0 0 0,0 1 0,0 0 0,-1 0 0,1 1 0,-1 0 0,1 0 0,0 1 0,-1-1 0,1 1 0,-11 2 0,-2-3 0,-82-1 0,-196-12 0,-150 7 0,80 5 0,-60-48 0,149 11 0,-268 7 0,-1 32 0,257 2 0,-1509-1 0,1469-12 0,-15 1 0,-1529 11 0,1724 6 0,-285 51 0,324-45 0,1-5 0,-160-9 0,114-2 0,45 6 0,-164 26 0,11 19 0,95-20 0,123-24 0,0 3 0,0 2 0,-77 26 0,-30 19 0,93-35 0,1 2 0,1 3 0,-83 48 0,51-26 0,70-37 0,0 1 0,1 0 0,0 1 0,1 1 0,-30 26 0,40-29 0,1 0 0,0 0 0,0 1 0,1 0 0,1 0 0,-1 0 0,2 1 0,-1-1 0,2 1 0,-1 0 0,2 1 0,-3 13 0,1 13 0,1 1 0,3 49 0,1-80 0,0 0 0,1 0 0,0 0 0,0-1 0,1 1 0,0-1 0,1 0 0,-1 1 0,1-1 0,1-1 0,-1 1 0,1-1 0,1 0 0,-1 0 0,1 0 0,6 5 0,17 13 0,1 0 0,36 19 0,-46-30 0,15 9 0,1-2 0,0-1 0,1-2 0,1-1 0,1-3 0,0-1 0,45 8 0,276 56 0,-51-28 0,531 14 0,-632-63 0,483 16 0,250 20 0,-624-29 0,1258 0 0,-872-8 0,-347 4 0,379-5 0,-532-18 0,-26 1 0,268-33 0,-61 4 0,-235 32 0,0-6 0,227-66 0,-358 84 0,49-14 0,0-2 0,76-37 0,272-130 0,-112 32 0,-218 111 0,-59 29 0,0-1 0,38-33 0,8-6 0,-62 48 0,-1 0 0,0 0 0,0-1 0,-1-1 0,0 1 0,-1-1 0,0 0 0,-1-1 0,9-19 0,4-12 0,14-54 0,-29 82 0,2-11 0,-1 0 0,-2-1 0,0 0 0,-2 1 0,-1-1 0,-5-46 0,5 68-124,-1 0 0,0 1 0,1-1 0,-1 0 0,-1 0 0,1 1-1,0-1 1,-1 0 0,0 1 0,-3-5 0,-3-1-6702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9T14:23:54.6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2767 228 24575,'-1'-1'0,"1"-1"0,-1 0 0,1 0 0,-1 0 0,1 1 0,-1-1 0,0 1 0,0-1 0,0 0 0,0 1 0,0-1 0,0 1 0,-1 0 0,1-1 0,0 1 0,-1 0 0,1 0 0,-1 0 0,1 0 0,-1 0 0,-2-1 0,-43-18 0,31 14 0,-67-27 0,-2 5 0,0 3 0,-2 4 0,-135-15 0,41 26 0,43 4 0,-455-4 0,361 12 0,140-1 0,1 4 0,-159 30 0,210-25 0,0 0 0,1 3 0,0 1 0,1 2 0,1 2 0,0 1 0,-40 28 0,59-34 0,1 1 0,0 0 0,0 1 0,-27 33 0,36-38 0,1 1 0,0-1 0,1 1 0,0 1 0,1-1 0,0 1 0,1 0 0,0 1 0,-4 24 0,0 18 0,-2 95 0,10-139 0,0 2 0,0 0 0,1 0 0,5 25 0,-5-34 0,0 0 0,1 0 0,-1 0 0,1 0 0,0 0 0,1 0 0,-1-1 0,1 1 0,-1-1 0,1 1 0,0-1 0,0 0 0,0 0 0,1 0 0,5 3 0,12 7 0,0-1 0,1-1 0,0 0 0,1-2 0,0-1 0,40 9 0,102 25 0,157 32 0,-115-50 0,-166-19 0,38 10 0,-46-8 0,0-1 0,47 1 0,674-8 0,-735 0 0,0-1 0,-1-2 0,1 1 0,-1-2 0,31-12 0,17-5 0,-25 9 0,70-34 0,-74 30 0,68-36 0,172-117 0,-266 161 0,-1 1 0,0-2 0,0 1 0,-1-1 0,0-1 0,0 0 0,-2 0 0,1 0 0,-1-1 0,-1 0 0,0 0 0,4-15 0,-6 15 0,0 0 0,0 0 0,-1 0 0,-1-1 0,0 1 0,-1-1 0,0 1 0,-1-1 0,-1 1 0,0-1 0,0 1 0,-1-1 0,-5-15 0,3 19 0,0 0 0,-1 1 0,1 0 0,-2 0 0,1 0 0,-1 1 0,0 0 0,-11-9 0,-61-48 0,52 48 0,0 0 0,0 2 0,-2 1 0,0 1 0,-39-11 0,-152-31 0,61 25-1365,5 6-5461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31T19:41:18.08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2118 27 24575,'0'-1'0,"0"0"0,-1 0 0,1 0 0,-1 0 0,1 0 0,-1 0 0,0-1 0,1 1 0,-1 0 0,0 1 0,0-1 0,1 0 0,-1 0 0,0 0 0,0 0 0,0 1 0,0-1 0,0 0 0,0 1 0,-1-1 0,1 1 0,0-1 0,0 1 0,0 0 0,0-1 0,-1 1 0,1 0 0,-2 0 0,-40-5 0,39 5 0,-306 7 0,167 0 0,-97 21 0,48-4 0,-59 9 0,243-32 0,-68 8 0,-119 31 0,104-21 0,63-14 0,0 1 0,-38 14 0,-6 3 0,56-19 0,0 0 0,0 2 0,0 0 0,0 1 0,1 0 0,0 1 0,-21 16 0,7-1 0,2 1 0,1 2 0,-26 32 0,44-49 0,1 0 0,1 1 0,0 0 0,0 1 0,1 0 0,0-1 0,1 2 0,0-1 0,1 0 0,0 1 0,1-1 0,0 1 0,0 18 0,2-26 0,-1 19 0,2-1 0,1 0 0,6 29 0,-6-43 0,0-1 0,1 1 0,0-1 0,0 1 0,1-1 0,0 0 0,0 0 0,1-1 0,0 1 0,0-1 0,1 0 0,9 9 0,6 3 0,1-2 0,0 0 0,1-1 0,1-1 0,0-1 0,1-1 0,0-2 0,38 12 0,13 0 0,-21-4 0,2-2 0,0-3 0,66 6 0,-39-6 0,-57-8 0,-1-1 0,33 1 0,220 16 0,-141-6 0,182-3 0,-84 3 0,168-14 0,-375-5 0,0-1 0,0-1 0,-1-2 0,41-16 0,5-1 0,-51 17 0,0-2 0,-1 0 0,0-1 0,0-1 0,-1-1 0,-1-1 0,0-1 0,26-26 0,-40 34 0,-1 0 0,0 0 0,0 0 0,-1-1 0,0 0 0,0 0 0,-1 0 0,0 0 0,0 0 0,-1-1 0,0 1 0,1-14 0,1-14 0,-2-58 0,-2 84 0,0-24 0,0 9 0,-1 0 0,-5-32 0,5 48 0,-2-1 0,1 1 0,-2 0 0,1 0 0,-1 0 0,0 0 0,-1 1 0,0-1 0,-8-9 0,0 3 0,-1 0 0,0 1 0,-1 1 0,0 0 0,-1 1 0,0 1 0,-1 0 0,0 1 0,-36-14 0,-78-41 0,118 59-1365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5B3D-F51A-5F59-4289-5985CED12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7C4C4-3F08-1FE7-26EF-4738ACD3C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FC7A2-93BF-967F-5872-5A9D594A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AFA8-1D51-7050-90C1-78AB0048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554DA-DCA5-6475-A1B1-DF1C66E2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ADA1-43D6-BE3F-22D8-CB5C24FB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BCBD-B605-E8A8-FEF2-76ED5AE1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E787E-7E27-E2AF-08CF-D676F45E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4B62B-EB5B-7DA6-B86C-B1A54777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FB029-0D04-3465-5BE8-98EC5E1E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0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0F666-8501-29B1-4BD2-C92842475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3DA8A-0AE2-AD7F-C369-CB419C866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854C6-64B3-340D-01B2-3930A7E8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C5741-FB38-2C11-23B3-0B1D95E5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6D145-7FEE-C125-190E-CE47DDAD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54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D702-18D9-8B7D-FABF-FCF6BBCC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938E8-9C8E-B9FE-311C-EDB658823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FBB1-2D5B-E4F6-C26D-0CA70D2D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FF3E8-4756-16FD-34EF-37896BD8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18048-662E-D9C6-D692-D96C54E4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95B51-F038-59BB-9828-54C8D069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94961-C42C-CF6A-C1AB-D718C4CB3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74DF6-78B8-FD31-54F5-BAB9D082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14E64-3032-76DA-5152-ED1316D9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99AE2-BDDA-DB71-E75C-97E0C3F4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EA90-C96C-B274-0E31-EEADE997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1665-A246-4DA8-9E80-B33405B86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B98ED-DC13-A4B8-3995-9B24F5D51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FD25E-45E7-DEE4-C46E-0A87ADF4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AD4E0-2AB2-8C23-5EA4-6A5A04D9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A017C-6E5B-58B8-4800-8DD06773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5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F23F-846B-2C04-4DBE-08C147A1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53072-35FF-F5E7-4ECB-EF2F4B8EB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EB81F-16E9-E732-A6D3-243F50BB7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4A0CE-3714-B1A8-6E24-61D9BAC3A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25959-6A33-B3D0-F42B-CD6A64953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6A966-51EE-1413-DECE-B9B76484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F91183-61D7-1667-720C-38FF69BF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19E85-47B1-B7B2-E237-CF860C36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5CBA-241C-95E8-0906-68B8A76B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327D1-43E6-7B7E-AF70-3A05AFA1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867B6-2A1D-F85F-8724-07BA3DF8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20700-5136-998C-0857-5FB8423A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3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F8F72-7D7B-FAAC-721B-F304193C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9A007-0EFF-DF29-5CCA-A3086E89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32B53-5F44-BC30-EA38-8D74A9ED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1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4CD7-61AB-FFDA-C98E-4B00EE3B9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963A5-71B4-049B-5F53-8AF7C3053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E3473-10BE-FA70-7282-14CDFBD48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06997-F305-22D1-8736-ABDFA59E5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724A2-4C0E-6DB6-A69A-0B89615C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3BD77-BAFF-FBAA-5351-ACF1F4D5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5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78D0-5298-66E7-2B8A-172E53022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C428D-AA10-5DFC-D402-E24B6B528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64D42-4DA1-F769-D484-BA6EE0205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54E32-F415-5271-A4AF-75869E97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2C83E-2D1B-4823-2E2F-41BAB75E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1183A-734D-28DB-9E46-B1ECBAFB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7C41E-D668-8D60-E6F8-2E2559AF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49731-44A3-EC4A-B5EC-B5AD509BC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D934F-DF90-38B7-098E-45D10F57B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EA59-D8AD-4264-B859-041206E73A10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3DF13-7B43-1748-81A3-A428D58CD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D2F27-07AB-1773-FEF5-CDBE32C62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0F51-EEB1-44D7-86DC-7126FD718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0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loridahealthcovid19.gov/wp-content/uploads/2022/10/20221007-guidance-mrna-covid19-vaccines-analysis.pdf?utm_medium=email&amp;utm_source=govdelivery" TargetMode="External"/><Relationship Id="rId2" Type="http://schemas.openxmlformats.org/officeDocument/2006/relationships/hyperlink" Target="https://t.co/1tzIq5Fpd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0.wp.com/expose-news.com/wp-content/uploads/2022/07/image-56.png?ssl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ns.gov.uk/peoplepopulationandcommunity/birthsdeathsandmarriages/deaths/datasets/deathsbyvaccinationstatusengland" TargetMode="External"/><Relationship Id="rId4" Type="http://schemas.openxmlformats.org/officeDocument/2006/relationships/hyperlink" Target="https://www.ons.gov.uk/file?uri=/peoplepopulationandcommunity/birthsdeathsandmarriages/deaths/datasets/deathsbyvaccinationstatusengland/deathsoccurringbetween1january2021and31may2022/referencetable06072022accessible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AE34C-A690-0BC2-CB53-E5234044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766" y="2103437"/>
            <a:ext cx="730469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Presentation on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vaccine side effects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December 2022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59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A66D0AC-0E5B-25D2-72A1-E6B3F09A5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059242"/>
              </p:ext>
            </p:extLst>
          </p:nvPr>
        </p:nvGraphicFramePr>
        <p:xfrm>
          <a:off x="636893" y="683639"/>
          <a:ext cx="6786880" cy="3785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990">
                  <a:extLst>
                    <a:ext uri="{9D8B030D-6E8A-4147-A177-3AD203B41FA5}">
                      <a16:colId xmlns:a16="http://schemas.microsoft.com/office/drawing/2014/main" val="1602636535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2009313984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1282631368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444070489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2977848638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27699248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Age group (years)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COVID-19 Vaccine AstraZeneca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COVID-19 Vaccine Pfizer/BioNTech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COVID-19 Vaccine Moderna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Brand unspecified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All vaccines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3395298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Under 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1409619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18-29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1739462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30-39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48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236231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40-49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133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41825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50-59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155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209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687242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60-69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285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2163273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70-79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266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452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207076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80+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427104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Unknown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187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345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774458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Total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>
                          <a:effectLst/>
                          <a:highlight>
                            <a:srgbClr val="FFFF00"/>
                          </a:highlight>
                        </a:rPr>
                        <a:t>1,301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>
                          <a:effectLst/>
                          <a:highlight>
                            <a:srgbClr val="FFFF00"/>
                          </a:highlight>
                        </a:rPr>
                        <a:t>820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 dirty="0">
                          <a:effectLst/>
                          <a:highlight>
                            <a:srgbClr val="FFFF00"/>
                          </a:highlight>
                        </a:rPr>
                        <a:t>70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>
                          <a:effectLst/>
                          <a:highlight>
                            <a:srgbClr val="FFFF00"/>
                          </a:highlight>
                        </a:rPr>
                        <a:t>49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 dirty="0">
                          <a:effectLst/>
                          <a:highlight>
                            <a:srgbClr val="FFFF00"/>
                          </a:highlight>
                        </a:rPr>
                        <a:t>2,240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660841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1A628C-6A92-D5A4-142E-7376B02782A3}"/>
              </a:ext>
            </a:extLst>
          </p:cNvPr>
          <p:cNvSpPr txBox="1"/>
          <p:nvPr/>
        </p:nvSpPr>
        <p:spPr>
          <a:xfrm>
            <a:off x="636893" y="4931362"/>
            <a:ext cx="9821557" cy="1210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42875">
              <a:spcBef>
                <a:spcPts val="500"/>
              </a:spcBef>
              <a:spcAft>
                <a:spcPts val="500"/>
              </a:spcAft>
              <a:buSzPts val="1000"/>
              <a:tabLst>
                <a:tab pos="457200" algn="l"/>
              </a:tabLst>
            </a:pPr>
            <a:r>
              <a:rPr lang="en-GB" sz="1400" b="1" strike="noStrike" dirty="0">
                <a:effectLst/>
                <a:ea typeface="Times New Roman" panose="02020603050405020304" pitchFamily="18" charset="0"/>
              </a:rPr>
              <a:t>Total deaths </a:t>
            </a:r>
            <a:r>
              <a:rPr lang="en-GB" sz="1400" strike="noStrike" dirty="0">
                <a:effectLst/>
                <a:ea typeface="Times New Roman" panose="02020603050405020304" pitchFamily="18" charset="0"/>
              </a:rPr>
              <a:t>reported by the </a:t>
            </a:r>
            <a:r>
              <a:rPr lang="en-GB" sz="1400" b="1" strike="noStrike" dirty="0">
                <a:effectLst/>
                <a:ea typeface="Times New Roman" panose="02020603050405020304" pitchFamily="18" charset="0"/>
              </a:rPr>
              <a:t>Medicines &amp; Healthcare Products Regulatory Agency, </a:t>
            </a:r>
            <a:r>
              <a:rPr lang="en-GB" sz="1400" strike="noStrike" dirty="0">
                <a:effectLst/>
                <a:ea typeface="Times New Roman" panose="02020603050405020304" pitchFamily="18" charset="0"/>
              </a:rPr>
              <a:t>as of </a:t>
            </a:r>
            <a:r>
              <a:rPr lang="en-GB" sz="1400" b="1" dirty="0">
                <a:ea typeface="Times New Roman" panose="02020603050405020304" pitchFamily="18" charset="0"/>
              </a:rPr>
              <a:t>August 2022 </a:t>
            </a:r>
            <a:r>
              <a:rPr lang="en-GB" sz="1400" dirty="0">
                <a:ea typeface="Times New Roman" panose="02020603050405020304" pitchFamily="18" charset="0"/>
              </a:rPr>
              <a:t>in the </a:t>
            </a:r>
            <a:r>
              <a:rPr lang="en-GB" sz="1400" b="1" dirty="0">
                <a:ea typeface="Times New Roman" panose="02020603050405020304" pitchFamily="18" charset="0"/>
              </a:rPr>
              <a:t>MHRA Yellow Card reporting system.  </a:t>
            </a:r>
          </a:p>
          <a:p>
            <a:pPr marR="142875" lvl="0">
              <a:spcBef>
                <a:spcPts val="500"/>
              </a:spcBef>
              <a:spcAft>
                <a:spcPts val="500"/>
              </a:spcAft>
              <a:buSzPts val="1000"/>
              <a:tabLst>
                <a:tab pos="457200" algn="l"/>
              </a:tabLst>
            </a:pPr>
            <a:r>
              <a:rPr lang="en-US" sz="1400" b="1" i="0" dirty="0">
                <a:effectLst/>
              </a:rPr>
              <a:t>MHRA</a:t>
            </a:r>
            <a:r>
              <a:rPr lang="en-US" sz="1400" b="0" i="0" dirty="0">
                <a:effectLst/>
              </a:rPr>
              <a:t> is an executive agency, sponsored by the government’s own </a:t>
            </a:r>
            <a:r>
              <a:rPr lang="en-US" sz="1400" b="1" i="0" dirty="0">
                <a:effectLst/>
              </a:rPr>
              <a:t>Department of Health and Social Care.</a:t>
            </a:r>
            <a:endParaRPr lang="en-GB" sz="1400" b="1" strike="noStrike" dirty="0">
              <a:effectLst/>
              <a:ea typeface="Times New Roman" panose="02020603050405020304" pitchFamily="18" charset="0"/>
            </a:endParaRPr>
          </a:p>
          <a:p>
            <a:pPr marR="142875" lvl="0">
              <a:spcBef>
                <a:spcPts val="500"/>
              </a:spcBef>
              <a:spcAft>
                <a:spcPts val="500"/>
              </a:spcAft>
              <a:buSzPts val="1000"/>
              <a:tabLst>
                <a:tab pos="457200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This system has been in place in the UK since the 1960s.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20DB5C-7AE8-5F4A-3DF5-4E54D7BC4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713622"/>
              </p:ext>
            </p:extLst>
          </p:nvPr>
        </p:nvGraphicFramePr>
        <p:xfrm>
          <a:off x="636893" y="671184"/>
          <a:ext cx="6786880" cy="2462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990">
                  <a:extLst>
                    <a:ext uri="{9D8B030D-6E8A-4147-A177-3AD203B41FA5}">
                      <a16:colId xmlns:a16="http://schemas.microsoft.com/office/drawing/2014/main" val="3782099647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3455870005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2822790354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3516616635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1405858697"/>
                    </a:ext>
                  </a:extLst>
                </a:gridCol>
                <a:gridCol w="1170178">
                  <a:extLst>
                    <a:ext uri="{9D8B030D-6E8A-4147-A177-3AD203B41FA5}">
                      <a16:colId xmlns:a16="http://schemas.microsoft.com/office/drawing/2014/main" val="17044145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Age group (years)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COVID-19 Vaccine AstraZeneca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COVID-19 Vaccine Pfizer/BioNTech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COVID-19 Vaccine Moderna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Brand unspecified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All vaccines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1703082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Under 18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FF00"/>
                          </a:highlight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2929926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18-29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>
                          <a:effectLst/>
                          <a:highlight>
                            <a:srgbClr val="FFFF00"/>
                          </a:highlight>
                        </a:rPr>
                        <a:t>29</a:t>
                      </a:r>
                      <a:endParaRPr lang="en-GB" sz="1100" b="1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b="1" dirty="0">
                          <a:effectLst/>
                          <a:highlight>
                            <a:srgbClr val="FFFF00"/>
                          </a:highlight>
                        </a:rPr>
                        <a:t>19</a:t>
                      </a:r>
                      <a:endParaRPr lang="en-GB" sz="1100" b="1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216946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30-39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^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1669635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40-49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94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^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3865534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50-59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155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42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^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209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10816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60-69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250"/>
                        </a:spcBef>
                        <a:spcAft>
                          <a:spcPts val="2250"/>
                        </a:spcAft>
                      </a:pPr>
                      <a:r>
                        <a:rPr lang="en-GB" sz="900" dirty="0">
                          <a:effectLst/>
                        </a:rPr>
                        <a:t>285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/>
                </a:tc>
                <a:extLst>
                  <a:ext uri="{0D108BD9-81ED-4DB2-BD59-A6C34878D82A}">
                    <a16:rowId xmlns:a16="http://schemas.microsoft.com/office/drawing/2014/main" val="3270603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5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4F2FB6-4868-C5C3-48CA-5628E845788A}"/>
              </a:ext>
            </a:extLst>
          </p:cNvPr>
          <p:cNvSpPr txBox="1"/>
          <p:nvPr/>
        </p:nvSpPr>
        <p:spPr>
          <a:xfrm>
            <a:off x="3438939" y="2146851"/>
            <a:ext cx="5744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End of presentation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2362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7E5D0-DA05-6F92-30B7-79ABC99BE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12" y="479506"/>
            <a:ext cx="11046373" cy="589898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GB" sz="14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GB" sz="24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Countries prohibiting the COVID-19 Vaccine for </a:t>
            </a:r>
            <a:r>
              <a:rPr lang="en-GB" sz="2400" b="1" kern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young people</a:t>
            </a:r>
            <a:r>
              <a:rPr lang="en-GB" sz="24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UK   U11</a:t>
            </a:r>
            <a:endParaRPr lang="en-GB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NORWAY  U18</a:t>
            </a:r>
          </a:p>
          <a:p>
            <a:pPr marL="457200" lvl="1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ICELAND  U18</a:t>
            </a:r>
            <a:endParaRPr lang="en-GB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DENMARK  U18</a:t>
            </a:r>
          </a:p>
          <a:p>
            <a:pPr marL="457200" lvl="1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State of Florida, USA</a:t>
            </a:r>
          </a:p>
          <a:p>
            <a:pPr marL="457200" lvl="1" indent="0">
              <a:lnSpc>
                <a:spcPct val="120000"/>
              </a:lnSpc>
              <a:spcAft>
                <a:spcPts val="800"/>
              </a:spcAft>
              <a:buNone/>
            </a:pPr>
            <a:endParaRPr lang="en-US" sz="17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GB" sz="1700" dirty="0">
                <a:ea typeface="Times New Roman" panose="02020603050405020304" pitchFamily="18" charset="0"/>
                <a:cs typeface="Times New Roman" panose="02020603050405020304" pitchFamily="18" charset="0"/>
              </a:rPr>
              <a:t>Aug 12, 2022:  </a:t>
            </a:r>
            <a:r>
              <a:rPr lang="en-GB" sz="1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The Danish government </a:t>
            </a:r>
            <a:r>
              <a:rPr lang="en-GB" sz="1700" dirty="0">
                <a:ea typeface="Times New Roman" panose="02020603050405020304" pitchFamily="18" charset="0"/>
                <a:cs typeface="Times New Roman" panose="02020603050405020304" pitchFamily="18" charset="0"/>
              </a:rPr>
              <a:t>is no longer advising that individuals under the age of 18 receive the COVID-19 vaccine.  “Children and young people only very rarely become seriously ill from covid-19 with the omicron variant. Therefore, from 1 July 2022 it will no longer be possible for children and young people under the age of 18 to get the 1st jab, and from 1 September 2022 it will no longer be possible to get the 2nd jab,” the Danish government states. </a:t>
            </a:r>
            <a:r>
              <a:rPr lang="en-GB" sz="1700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pic.twitter.com/1tzIq5FpdJ</a:t>
            </a:r>
            <a:endParaRPr lang="en-GB" sz="1700" dirty="0">
              <a:solidFill>
                <a:srgbClr val="0000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State of Florida, USA:  </a:t>
            </a:r>
            <a:r>
              <a:rPr lang="en-US" sz="1700" b="0" i="0" dirty="0">
                <a:effectLst/>
              </a:rPr>
              <a:t>October 7, 2022, Florida Surgeon General Dr. Joseph </a:t>
            </a:r>
            <a:r>
              <a:rPr lang="en-US" sz="1700" b="0" i="0" dirty="0" err="1">
                <a:effectLst/>
              </a:rPr>
              <a:t>Ladapo</a:t>
            </a:r>
            <a:r>
              <a:rPr lang="en-US" sz="1700" b="0" i="0" dirty="0">
                <a:effectLst/>
              </a:rPr>
              <a:t> issued new COVID jab guidance, </a:t>
            </a:r>
            <a:r>
              <a:rPr lang="en-US" sz="1700" b="1" i="0" dirty="0">
                <a:effectLst/>
              </a:rPr>
              <a:t>recommending men between the ages of 18 and 39 abstain from the COVID jab, as data show an 84% increase in heart related death among men within 28 days of injection. </a:t>
            </a:r>
            <a:r>
              <a:rPr lang="en-US" sz="1700" i="0" dirty="0">
                <a:effectLst/>
              </a:rPr>
              <a:t> </a:t>
            </a:r>
            <a:r>
              <a:rPr lang="en-US" sz="1700" dirty="0"/>
              <a:t>His</a:t>
            </a:r>
            <a:r>
              <a:rPr lang="en-US" sz="1700" i="0" dirty="0">
                <a:effectLst/>
              </a:rPr>
              <a:t> analysis may be found here: </a:t>
            </a:r>
            <a:r>
              <a:rPr lang="en-GB" sz="1400" u="sng" dirty="0">
                <a:solidFill>
                  <a:srgbClr val="345B8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analysis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3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86B7-E486-9E90-F751-19F2100FB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28" y="606863"/>
            <a:ext cx="10515600" cy="92764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Pfizer side effects  </a:t>
            </a:r>
            <a:br>
              <a:rPr lang="en-US" dirty="0"/>
            </a:br>
            <a:r>
              <a:rPr lang="en-US" sz="1600" dirty="0"/>
              <a:t>The below information was only disclosed due to a successful Freedom of Information request (FOI).  It goes on for </a:t>
            </a:r>
            <a:r>
              <a:rPr lang="en-US" sz="1600" b="1" i="1" dirty="0"/>
              <a:t>nine pages.</a:t>
            </a:r>
            <a:r>
              <a:rPr lang="en-US" sz="1600" dirty="0"/>
              <a:t>  Pfizer were intending to only release these </a:t>
            </a:r>
            <a:r>
              <a:rPr lang="en-US" sz="1600" b="1" dirty="0"/>
              <a:t>Adverse Effects of Interest </a:t>
            </a:r>
            <a:r>
              <a:rPr lang="en-US" sz="1600" dirty="0"/>
              <a:t>after</a:t>
            </a:r>
            <a:r>
              <a:rPr lang="en-US" sz="1600" b="1" dirty="0"/>
              <a:t> </a:t>
            </a:r>
            <a:r>
              <a:rPr lang="en-US" sz="1600" b="1" i="1" dirty="0"/>
              <a:t>70 years.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6DFA1-1225-29D9-B560-B75D3D274A12}"/>
              </a:ext>
            </a:extLst>
          </p:cNvPr>
          <p:cNvSpPr txBox="1"/>
          <p:nvPr/>
        </p:nvSpPr>
        <p:spPr>
          <a:xfrm>
            <a:off x="903776" y="2194708"/>
            <a:ext cx="9621192" cy="3485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GB" sz="105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105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105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1050" b="0" i="0" u="none" strike="noStrike" baseline="0" dirty="0">
                <a:solidFill>
                  <a:srgbClr val="000000"/>
                </a:solidFill>
                <a:latin typeface="TimesNewRoman"/>
              </a:rPr>
              <a:t>Page 1</a:t>
            </a:r>
          </a:p>
          <a:p>
            <a:pPr algn="l"/>
            <a:endParaRPr lang="en-GB" sz="105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1050" b="1" i="0" u="none" strike="noStrike" baseline="0" dirty="0">
                <a:solidFill>
                  <a:srgbClr val="000000"/>
                </a:solidFill>
                <a:latin typeface="TimesNewRoman,Bold"/>
              </a:rPr>
              <a:t>5.3.6 CUMULATIVE ANALYSIS OF POST-AUTHORIZATION ADVERSE EVENT</a:t>
            </a:r>
          </a:p>
          <a:p>
            <a:pPr algn="l"/>
            <a:r>
              <a:rPr lang="en-US" sz="1050" b="1" i="0" u="none" strike="noStrike" baseline="0" dirty="0">
                <a:solidFill>
                  <a:srgbClr val="000000"/>
                </a:solidFill>
                <a:latin typeface="TimesNewRoman,Bold"/>
              </a:rPr>
              <a:t>REPORTS OF PF-07302048 (BNT162B2) RECEIVED THROUGH 28-FEB-2021</a:t>
            </a:r>
          </a:p>
          <a:p>
            <a:pPr algn="l"/>
            <a:endParaRPr lang="en-US" sz="1050" b="1" i="0" u="none" strike="noStrike" baseline="0" dirty="0">
              <a:solidFill>
                <a:srgbClr val="000000"/>
              </a:solidFill>
              <a:latin typeface="TimesNewRoman,Bold"/>
            </a:endParaRPr>
          </a:p>
          <a:p>
            <a:pPr algn="l"/>
            <a:r>
              <a:rPr lang="en-GB" sz="1050" b="1" i="0" u="none" strike="noStrike" baseline="0" dirty="0">
                <a:solidFill>
                  <a:srgbClr val="000000"/>
                </a:solidFill>
                <a:latin typeface="TimesNewRoman,Bold"/>
              </a:rPr>
              <a:t>Report Prepared by:</a:t>
            </a:r>
          </a:p>
          <a:p>
            <a:pPr algn="l"/>
            <a:r>
              <a:rPr lang="en-GB" sz="1050" b="1" i="0" u="none" strike="noStrike" baseline="0" dirty="0">
                <a:solidFill>
                  <a:srgbClr val="000000"/>
                </a:solidFill>
                <a:latin typeface="TimesNewRoman,Bold"/>
              </a:rPr>
              <a:t>Worldwide Safety</a:t>
            </a:r>
          </a:p>
          <a:p>
            <a:pPr algn="l"/>
            <a:r>
              <a:rPr lang="en-GB" sz="1050" b="1" i="0" u="none" strike="noStrike" baseline="0" dirty="0">
                <a:solidFill>
                  <a:srgbClr val="000000"/>
                </a:solidFill>
                <a:latin typeface="TimesNewRoman,Bold"/>
              </a:rPr>
              <a:t>Pfizer</a:t>
            </a:r>
          </a:p>
          <a:p>
            <a:pPr algn="l"/>
            <a:endParaRPr lang="en-GB" sz="1050" b="1" i="0" u="none" strike="noStrike" baseline="0" dirty="0">
              <a:solidFill>
                <a:srgbClr val="000000"/>
              </a:solidFill>
              <a:latin typeface="TimesNewRoman,Bold"/>
            </a:endParaRPr>
          </a:p>
          <a:p>
            <a:pPr algn="l"/>
            <a:r>
              <a:rPr lang="en-US" sz="1050" b="0" i="0" u="none" strike="noStrike" baseline="0" dirty="0">
                <a:solidFill>
                  <a:srgbClr val="000000"/>
                </a:solidFill>
                <a:latin typeface="TimesNewRoman"/>
              </a:rPr>
              <a:t>The information contained in this document is proprietary and confidential. Any disclosure, reproduction,</a:t>
            </a:r>
          </a:p>
          <a:p>
            <a:pPr algn="l"/>
            <a:r>
              <a:rPr lang="en-US" sz="1050" b="0" i="0" u="none" strike="noStrike" baseline="0" dirty="0">
                <a:solidFill>
                  <a:srgbClr val="000000"/>
                </a:solidFill>
                <a:latin typeface="TimesNewRoman"/>
              </a:rPr>
              <a:t>distribution, or other dissemination of this information outside of Pfizer, its Affiliates, its Licensees, or</a:t>
            </a:r>
          </a:p>
          <a:p>
            <a:pPr algn="l"/>
            <a:r>
              <a:rPr lang="en-US" sz="1050" b="0" i="0" u="none" strike="noStrike" baseline="0" dirty="0">
                <a:solidFill>
                  <a:srgbClr val="000000"/>
                </a:solidFill>
                <a:latin typeface="TimesNewRoman"/>
              </a:rPr>
              <a:t>Regulatory Agencies is strictly prohibited. Except as may be otherwise agreed to in writing, by accepting or</a:t>
            </a:r>
          </a:p>
          <a:p>
            <a:pPr algn="l"/>
            <a:r>
              <a:rPr lang="en-US" sz="1050" b="0" i="0" u="none" strike="noStrike" baseline="0" dirty="0">
                <a:solidFill>
                  <a:srgbClr val="000000"/>
                </a:solidFill>
                <a:latin typeface="TimesNewRoman"/>
              </a:rPr>
              <a:t>reviewing these materials, you agree to hold such information in confidence and not to disclose it to others</a:t>
            </a:r>
          </a:p>
          <a:p>
            <a:pPr algn="l"/>
            <a:r>
              <a:rPr lang="en-US" sz="1050" b="0" i="0" u="none" strike="noStrike" baseline="0" dirty="0">
                <a:solidFill>
                  <a:srgbClr val="000000"/>
                </a:solidFill>
                <a:latin typeface="TimesNewRoman"/>
              </a:rPr>
              <a:t>(except where required by applicable law), nor to use it for unauthorized purposes.</a:t>
            </a:r>
          </a:p>
          <a:p>
            <a:pPr algn="l"/>
            <a:endParaRPr lang="en-US" sz="1050" dirty="0">
              <a:solidFill>
                <a:srgbClr val="000000"/>
              </a:solidFill>
              <a:latin typeface="TimesNewRoman"/>
            </a:endParaRPr>
          </a:p>
          <a:p>
            <a:pPr algn="l"/>
            <a:endParaRPr lang="en-US" sz="105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105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(GMT)</a:t>
            </a:r>
          </a:p>
          <a:p>
            <a:pPr algn="l"/>
            <a:r>
              <a:rPr lang="en-GB" sz="105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FDA-CBER-2021-5683-0000054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03838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71A4BA-E9E0-9811-51A7-D9ADC492CB1E}"/>
              </a:ext>
            </a:extLst>
          </p:cNvPr>
          <p:cNvSpPr txBox="1"/>
          <p:nvPr/>
        </p:nvSpPr>
        <p:spPr>
          <a:xfrm>
            <a:off x="930167" y="240804"/>
            <a:ext cx="4861033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1</a:t>
            </a:r>
          </a:p>
          <a:p>
            <a:pPr algn="l"/>
            <a:r>
              <a:rPr lang="en-US" sz="800" b="1" i="0" u="none" strike="noStrike" baseline="0" dirty="0">
                <a:solidFill>
                  <a:srgbClr val="000000"/>
                </a:solidFill>
                <a:latin typeface="TimesNewRoman,Bold"/>
              </a:rPr>
              <a:t>APPENDIX 1. LIST OF ADVERSE EVENTS OF SPECIAL INTEREST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1p36 deletion syndrome;2-Hydroxyglutaric aciduria;5'nucleotidase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increased;Acoustic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neuritis;Acquired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C1 inhibitor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deficiency;Acquired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epidermolysis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bullosa;Acquired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epileptic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aphasia;Acute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cutaneous lupus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erythematosus;Acute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disseminated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encephalomyelitis;Acute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encephalitis with refractory, repetitive partial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seizures;Acute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febrile neutrophilic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dermatosis;Acute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flaccid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myelitis;Acute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haemorrhagic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leukoencephalitis;Acute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haemorrhagic oedema of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infancy;Acute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kidney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injury;Acute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macular outer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retinopathy;Acute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motor axonal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motor-sensory axonal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myocardial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infarction;Acute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distress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syndrome;Acute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failure;Addison's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disease;Administration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thrombosis;Administration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vasculitis;Adrenal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thrombosis;Adverse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event following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immunisation;Ageusia;Agranulocytosis;Air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embolism;Alanine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aminotransferase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abnormal;Alanine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aminotransferase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increased;Alcoholic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seizure;Allergic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bronchopulmonary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mycosis;Allergic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oedema;Alloimmune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hepatitis;Alopecia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areata;Alpers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disease;Alveolar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proteinosis;Ammonia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abnormal;Ammonia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increased;Amniotic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cavity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infection;Amygdalohippocampectomy;Amyloid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arthropathy;Amyloidosis;Amyloidosis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senile;Anaphylactic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reaction;Anaphylactic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shock;Anaphylactic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transfusion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reaction;Anaphylactoid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reaction;Anaphylactoid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shock;Anaphylactoid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syndrome of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pregnancy;Angioedema;Angiopathic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neuropathy;Ankylosing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spondylitis;Anosmia;Antiacetylcholine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receptor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positive;Anti-actin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positive;Anti-aquaporin-4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positive;Anti-basal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ganglia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positive;Anti-cyclic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citrullinated peptide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positive;Anti-epithelial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positive;Anti-erythrocyte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positive;Anti-exosome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complex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GAD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negative;Anti-GAD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positive;Anti-ganglioside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positive;Antigliadin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positive;Anti-glomerular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basement membrane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positive;Anti-glomerular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basement membrane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disease;Anti-glycyl-tRNA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synthetase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positive;Anti-HLA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test positive;Anti-IA2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positive;Anti-insulin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increased;Anti-insulin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positive;Anti-insulin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receptor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increased;Antiinsulin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receptor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positive;Anti-interferon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negative;Anti-interferon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positive;Anti-islet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cell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positive;Antimitochondrial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positive;Anti-muscle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specific kinase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positive;Anti-myelin-associated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glycoprotein antibodies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positive;Anti-myelin-associated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glycoprotein associated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polyneuropathy;Antimyocardial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positive;Anti-neuronal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positive;Antineutrophil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cytoplasmic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increased;Antineutrophil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cytoplasmic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positive;Anti-neutrophil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cytoplasmic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antibody positive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vasculitis;Anti-NMDA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positive;Antinuclear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increased;Antinuclear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positive;Antiphospholipid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antibodies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positive;Antiphospholipid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syndrome;Anti-platelet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positive;Anti-prothrombin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positive;Antiribosomal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positive;Anti-RNA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polymerase III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positive;Anti-saccharomyces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cerevisiae antibody test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positive;Anti-sperm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positive;Anti-SRP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positive;Antisynthetase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syndrome;Anti-thyroid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positive;Anti-transglutaminase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increased;Anti-VGCC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VGKC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positive;Anti-vimentin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positive;Antiviral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prophylaxis;Antiviral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treatment;Anti-zinc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transporter 8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positive;Aortic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embolus;Aortic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thrombosis;Aortitis;Aplasia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pure red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cell;Aplastic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anaemia;Application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thrombosis;Application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vasculitis;Arrhythmia;Arterial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bypass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occlusion;Arterial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bypass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thrombosis;Arterial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thrombosis;Arteriovenous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fistula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thrombosis;Arteriovenous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graft site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stenosis;Arteriovenous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graft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thrombosis;Arteritis;Arteritis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30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</a:t>
            </a:r>
            <a:endParaRPr lang="en-GB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C100B-DD30-2667-6B9D-050CE6ADE8EF}"/>
              </a:ext>
            </a:extLst>
          </p:cNvPr>
          <p:cNvSpPr txBox="1"/>
          <p:nvPr/>
        </p:nvSpPr>
        <p:spPr>
          <a:xfrm>
            <a:off x="6096000" y="335011"/>
            <a:ext cx="41936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2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coronary;Arthralgia;Arthritis;Arthritis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enteropathic;Ascites;Aseptic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cavernous sinus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thrombosis;Aspartate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aminotransferase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abnormal;Aspartate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aminotransferase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increased;Aspartate-glutamate-transporter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deficiency;AST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to platelet ratio index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increased;AST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/ALT ratio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abnormal;Asthma;Asymptomatic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COVID-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19;Ataxia;Atheroembolism;Atonic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seizures;Atrial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thrombosis;Atrophic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thyroiditis;Atypical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benign partial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epilepsy;Atypical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pneumonia;Aura;Autoantibody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aplastic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blistering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cholangitis;Autoimmune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colitis;Autoimmune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demyelinating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encephalopathy;Autoimmune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endocrine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enteropathy;Autoimmune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eye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haemolytic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heparin-induced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thrombocytopenia;Autoimmune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hyperlipidaemia;Autoimmune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hypothyroidism;Autoimmune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inner ear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lymphoproliferative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myocarditis;Autoimmune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myositis;Autoimmune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neutropenia;Autoimmune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pancreatitis;Autoimmune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pancytopenia;Autoimmune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pericarditis;Autoimmune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retinopathy;Autoimmune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thyroid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disorder;Autoimmune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thyroiditis;Autoimmune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uveitis;Autoinflammation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with infantile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enterocolitis;Autoinflammatory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disease;Automatism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epileptic;Autonomic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nervous system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imbalance;Autonomic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seizure;Axial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spondyloarthritis;Axillary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thrombosis;Axonal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and demyelinating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polyneuropathy;Axonal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neuropathy;Bacterascites;Baltic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myoclonic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epilepsy;Band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sensation;Basedow's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disease;Basilar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thrombosis;Basophilopenia;B-cell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aplasia;Behcet's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syndrome;Benign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ethnic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neutropenia;Benign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familial neonatal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convulsions;Benign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familial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pemphigus;Benign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rolandic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epilepsy;Beta-2 glycoprotein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positive;Bickerstaff's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encephalitis;Bile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output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output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decreased;Biliary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ascites;Bilirubin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conjugated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abnormal;Bilirubin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conjugated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increased;Bilirubin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urine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present;Biopsy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liver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abnormal;Biotinidase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deficiency;Birdshot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chorioretinopathy;Blood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alkaline phosphatase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abnormal;Blood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alkaline phosphatase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bilirubin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bilirubin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bilirubin unconjugated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cholinesterase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cholinesterase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pressure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pressure diastolic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decreased;Blood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pressure systolic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decreased;Blue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toe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syndrome;Brachiocephalic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thrombosis;Brain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stem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embolism;Brain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stem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thrombosis;Bromosulphthalein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test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abnormal;Bronchial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oedema;Bronchitis;Bronchitis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mycoplasmal;Bronchitis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viral;Bronchopulmonary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aspergillosis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allergic;Bronchospasm;Budd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Chiari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syndrome;Bulbar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palsy;Butterfly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rash;C1q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nephropathy;Caesarean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section;Calcium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embolism;Capillaritis;Caplan's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arrest;Cardiac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failure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acute;Cardiac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sarcoidosis;Cardiac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ventricular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thrombosis;Cardiogenic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shock;Cardiolipin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positive;Cardiopulmonary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failure;Cardio-respiratory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arrest;Cardio-respiratory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distress;Cardiovascular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insufficiency;Carotid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arterial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embolus;Carotid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thrombosis;Cataplexy;Catheter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thrombosis;Catheter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vasculitis;Cavernous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sinus thrombosis;CDKL5 deficiency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disorder;CEC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syndrome;Cement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embolism;Central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nervous system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lupus;Central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nervous system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vasculitis;Cerebellar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thrombosis;Cerebellar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embolism;Cerebral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amyloid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angiopathy;Cerebral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arteritis;Cerebral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embolism;Cerebral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thrombosis;Cerebral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gas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embolism;Cerebral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microembolism;Cerebral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septic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infarct;Cerebral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thrombosis;Cerebral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sinus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thrombosis;Cerebral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thrombosis;Cerebrospinal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thrombotic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31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54805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B603E7-A64C-7508-454C-7FC0220BE4B6}"/>
              </a:ext>
            </a:extLst>
          </p:cNvPr>
          <p:cNvSpPr txBox="1"/>
          <p:nvPr/>
        </p:nvSpPr>
        <p:spPr>
          <a:xfrm>
            <a:off x="1082565" y="240804"/>
            <a:ext cx="4372304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3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tamponade;Cerebrovascular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accident;Change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 seizure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presentation;Chest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discomfort;Child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Pugh-Turcotte score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abnormal;Child-Pugh-Turcotte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score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increased;Chillblains;Choking;Choking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sensation;Cholangitis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sclerosing;Chronic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autoimmune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glomerulonephritis;Chronic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cutaneous lupus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erythematosus;Chronic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fatigue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syndrome;Chronic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gastritis;Chronic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inflammatory demyelinating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polyradiculoneuropathy;Chronic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lymphocytic inflammation with pontine perivascular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enhancement responsive to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steroids;Chronic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recurrent multifocal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osteomyelitis;Chronic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respiratory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failure;Chronic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spontaneous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urticaria;Circulatory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collapse;Circumoral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oedema;Circumoral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swelling;Clinically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isolated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syndrome;Clonic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convulsion;Coeliac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disease;Cogan's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syndrome;Cold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agglutinins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positive;Cold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type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haemolytic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anaemia;Colitis;Colitis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erosive;Colitis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herpes;Colitis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microscopic;Colitis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ulcerative;Collagen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disorder;Collagen-vascular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disease;Complement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abnormal;Complement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C1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decreased;Complement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C2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decreased;Complement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C3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decreased;Complement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factor C4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decreased;Complement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decreased;Computerised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tomogram liver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abnormal;Concentric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sclerosis;Congenital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anomaly;Congenital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bilateral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perisylvian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syndrome;Congenital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infection;Congenital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myasthenic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syndrome;Congenital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varicella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infection;Congestive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hepatopathy;Convulsion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childhood;Convulsions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local;Convulsive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threshold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lowered;Coombs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positive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haemolytic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anaemia;Coronary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disease;Coronary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embolism;Coronary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thrombosis;Coronary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bypass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thrombosis;Coronavirus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infection;Coronavirus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test;Coronavirus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negative;Coronavirus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positive;Corpus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callosotomy;Cough;Cough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variant asthma;COVID-19;COVID-19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immunisation;COVID-19 pneumonia;COVID-19 prophylaxis;COVID-19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treatment;Cranial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disorder;Cranial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palsies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multiple;Cranial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paralysis;CREST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syndrome;Crohn's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disease;Cryofibrinogenaemia;Cryoglobulinaemia;CSF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oligoclonal band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present;CSWS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syndrome;Cutaneous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amyloidosis;Cutaneous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lupus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erythematosus;Cutaneous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sarcoidosis;Cutaneous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vasculitis;Cyanosis;Cyclic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neutropenia;Cystitis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interstitial;Cytokine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release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syndrome;Cytokine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storm;De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novo purine synthesis inhibitors associated acute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inflammatory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syndrome;Death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neonatal;Deep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thrombosis;Deep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thrombosis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postoperative;Deficiency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of bile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secretion;Deja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vu;Demyelinating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polyneuropathy;Demyelination;Dermatitis;Dermatitis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bullous;Dermatitis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herpetiformis;Dermatomyositis;Device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embolisation;Device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related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thrombosis;Diabetes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mellitus;Diabetic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ketoacidosis;Diabetic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mastopathy;Dialysis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amyloidosis;Dialysis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membrane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reaction;Diastolic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hypotension;Diffuse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vasculitis;Digital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pitting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scar;Disseminated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intravascular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coagulation;Disseminated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intravascular coagulation 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newborn;Disseminated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neonatal herpes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simplex;Disseminated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varicella;Disseminated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varicella zoster vaccine virus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infection;Disseminated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varicella zoster virus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infection;DNA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positive;Double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cortex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syndrome;Double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stranded DNA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positive;Dreamy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state;Dressler's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syndrome;Drop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attacks;Drug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withdrawal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convulsions;Dyspnoea;Early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infantile epileptic encephalopathy with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burst-suppression;Eclampsia;Eczema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herpeticum;Embolia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cutis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medicamentosa;Embolic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cerebellar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infarction;Embolic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cerebral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infarction;Embolic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pneumonia;Embolic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stroke;Embolism;Embolism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arterial;Embolism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venous;Encephalitis;Encephalitis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allergic;Encephalitis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autoimmune;Encephalitis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brain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stem;Encephalitis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haemorrhagic;Encephalitis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periaxialis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diffusa;Encephalitis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post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immunisation;Encephalomyelitis;Encephalopathy;Endocrine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disorder;Endocrine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ophthalmopathy;Endotracheal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intubation;Enteritis;Enteritis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leukopenic;Enterobacter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pneumonia;Enterocolitis;Enteropathic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spondylitis;Eosinopenia;Eosinophilic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32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FDA-CBER-2021-5683-0000085</a:t>
            </a:r>
            <a:endParaRPr lang="en-GB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223C3-C0EB-0336-68FF-C513EF8A1D6F}"/>
              </a:ext>
            </a:extLst>
          </p:cNvPr>
          <p:cNvSpPr txBox="1"/>
          <p:nvPr/>
        </p:nvSpPr>
        <p:spPr>
          <a:xfrm>
            <a:off x="6001407" y="240804"/>
            <a:ext cx="4193627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4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fasciitis;Eosinophilic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granulomatosis with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polyangiitis;Eosinophilic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oesophagitis;Epidermolysis;Epilepsy;Epilepsy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surgery;Epilepsy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with myoclonic-atonic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seizures;Epileptic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aura;Epileptic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psychosis;Erythema;Erythema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induratum;Erythema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multiforme;Erythema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nodosum;Evans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syndrome;Exanthema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subitum;Expanded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disability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status scale score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decreased;Expanded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disability status scale score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increased;Exposure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to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communicable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disease;Exposure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to SARS-CoV-2;Eye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oedema;Eye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pruritus;Eye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swelling;Eyelid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oedema;Face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oedema;Facial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paralysis;Facial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paresis;Faciobrachial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dystonic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seizure;Fat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embolism;Febrile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convulsion;Febrile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infection-related epilepsy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syndrome;Febrile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neutropenia;Felty's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syndrome;Femoral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embolism;Fibrillary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glomerulonephritis;Fibromyalgia;Flushing;Foaming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mouth;Focal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cortical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resection;Focal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dyscognitive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seizures;Foetal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distress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syndrome;Foetal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placental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thrombosis;Foetor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hepaticus;Foreign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embolism;Frontal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lobe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epilepsy;Fulminant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type 1 diabetes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mellitus;Galactose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elimination capacity 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abnormal;Galactose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elimination capacity test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decreased;Gamma-glutamyltransferase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abnormal;Gamma-glutamyltransferase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increased;Gastritis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herpes;Gastrointestinal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amyloidosis;Gelastic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seizure;Generalised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onset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non-motor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seizure;Generalised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tonic-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clonic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seizure;Genital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herpes;Genital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simplex;Genital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zoster;Giant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cell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arteritis;Glomerulonephritis;Glomerulonephritis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membranoproliferative;Glomerulonephritis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membranous;Glomerulonephritis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rapidly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progressive;Glossopharyngeal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paralysis;Glucose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transporter type 1 deficiency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syndrome;Glutamate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dehydrogenase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increased;Glycocholic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acid increased;GM2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gangliosidosis;Goodpasture's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syndrome;Graft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thrombosis;Granulocytopenia;Granulocytopenia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neonatal;Granulomatosis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with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polyangiitis;Granulomatous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dermatitis;Grey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matter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heterotopia;Guanase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increased;Guillain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Barre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syndrome;Haemolytic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anaemia;Haemophagocytic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lymphohistiocytosis;Haemorrhage;Haemorrhagic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ascites;Haemorrhagic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disorder;Haemorrhagic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pneumonia;Haemorrhagic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varicella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syndrome;Haemorrhagic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vasculitis;Hantavirus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pulmonary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infection;Hashimoto's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encephalopathy;Hashitoxicosis;Hemimegalencephaly;Henoch-Schonlein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purpura;Henoch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Schonlein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purpura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nephritis;Hepaplastin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abnormal;Hepaplastin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decreased;Heparin-induced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thrombocytopenia;Hepatic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flow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enzyme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enzyme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enzyme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fibrosis marker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fibrosis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marker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increased;Hepatic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function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abnormal;Hepatic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hydrothorax;Hepatic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hypertrophy;Hepatic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hypoperfusion;Hepatic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lymphocytic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infiltration;Hepatic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mass;Hepatic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pain;Hepatic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sequestration;Hepatic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vascular resistance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increased;Hepatic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vascular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pressure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gradient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pressure gradient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increased;Hepatitis;Hepatobiliary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scan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abnormal;Hepatomegaly;Hepatosplenomegaly;Hereditary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angioedema with C1 esterase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inhibitor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deficiency;Herpes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gestationis;Herpes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oesophagitis;Herpes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ophthalmic;Herpes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pharyngitis;Herpes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sepsis;Herpes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simplex;Herpes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cervicitis;Herpes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colitis;Herpes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gastritis;Herpes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meningoencephalitis;Herpes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meningomyelitis;Herpes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necrotising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retinopathy;Herpes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oesophagitis;Herpes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otitis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externa;Herpes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pharyngitis;Herpes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reactivation;Herpes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sepsis;Herpes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viraemia;Herpes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virus conjunctivitis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visceral;Herpes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virus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33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FDA-CBER-2021-5683-0000086</a:t>
            </a:r>
            <a:endParaRPr lang="en-GB" sz="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68055A-44E4-199C-A843-00FC084126B5}"/>
                  </a:ext>
                </a:extLst>
              </p14:cNvPr>
              <p14:cNvContentPartPr/>
              <p14:nvPr/>
            </p14:nvContentPartPr>
            <p14:xfrm>
              <a:off x="1009533" y="1053894"/>
              <a:ext cx="3933000" cy="53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68055A-44E4-199C-A843-00FC084126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893" y="1045254"/>
                <a:ext cx="3950640" cy="55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0686BE4-2432-5527-832B-51946920701B}"/>
                  </a:ext>
                </a:extLst>
              </p14:cNvPr>
              <p14:cNvContentPartPr/>
              <p14:nvPr/>
            </p14:nvContentPartPr>
            <p14:xfrm>
              <a:off x="6724730" y="1731774"/>
              <a:ext cx="1034280" cy="377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0686BE4-2432-5527-832B-5194692070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16090" y="1723134"/>
                <a:ext cx="1051920" cy="39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842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86DD6E-109E-6F7D-F8B1-1F0C003D5C8D}"/>
              </a:ext>
            </a:extLst>
          </p:cNvPr>
          <p:cNvSpPr txBox="1"/>
          <p:nvPr/>
        </p:nvSpPr>
        <p:spPr>
          <a:xfrm>
            <a:off x="861848" y="120402"/>
            <a:ext cx="444587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5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zoster;Herpes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cutaneous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disseminated;Herpes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infection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neurological;Herpes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meningoencephalitis;Herpes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meningomyelitis;Herpes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meningoradiculitis;Herpes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necrotising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retinopathy;Herpes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oticus;Herpes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pharyngitis;Herpes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reactivation;Herpetic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radiculopathy;Histone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positive;Hoigne's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syndrome;Human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herpesvirus 6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encephalitis;Human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herpesvirus 6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infection;Human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herpesvirus 6 infection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reactivation;Human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herpesvirus 7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infection;Human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herpesvirus 8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infection;Hyperammonaemia;Hyperbilirubinaemia;Hypercholia;Hypergammaglobulinaemia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benign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monoclonal;Hyperglycaemic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seizure;Hypersensitivity;Hypersensitivity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vasculitis;Hyperthyroidism;Hypertransaminasaemia;Hyperventilation;Hypoalbuminaemia;H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ypocalcaemic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seizure;Hypogammaglobulinaemia;Hypoglossal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paralysis;Hypoglossal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paresis;Hypoglycaemic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seizure;Hyponatraemic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seizure;Hypotension;Hypotensive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crisis;Hypothenar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hammer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syndrome;Hypothyroidism;Hypoxia;Idiopathic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CD4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lymphocytopenia;Idiopathic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generalised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epilepsy;Idiopathic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interstitial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pneumonia;Idiopathic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neutropenia;Idiopathic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pulmonary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fibrosis;IgA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nephropathy;IgM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nephropathy;IIIrd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paralysis;IIIrd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paresis;Iliac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embolism;Immune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thrombocytopenia;Immunemediated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adverse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reaction;Immune-mediated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cholangitis;Immune-mediated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cholestasis;Immune-mediated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cytopenia;Immune-mediated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encephalitis;Immune-mediated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encephalopathy;Immune-mediated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endocrinopathy;Immune-mediated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enterocolitis;Immunemediated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gastritis;Immune-mediated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hepatic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hepatitis;Immunemediated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hyperthyroidism;Immune-mediated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hypothyroidism;Immune-mediated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myocarditis;Immune-mediated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myositis;Immune-mediated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nephritis;Immune-mediated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pancreatitis;Immune-mediated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pneumonitis;Immune-mediated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renal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thyroiditis;Immune-mediated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uveitis;Immunoglobulin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G4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related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disease;Immunoglobulins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abnormal;Implant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thrombosis;Inclusion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body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myositis;Infantile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genetic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agranulocytosis;Infantile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spasms;Infected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vasculitis;Infective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thrombosis;Inflammation;Inflammatory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bowel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disease;Infusion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thrombosis;Infusion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vasculitis;Injection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thrombosis;Injection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urticaria;Injection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vasculitis;Instillation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thrombosis;Insulin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autoimmune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syndrome;Interstitial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granulomatous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dermatitis;Interstitial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disease;Intracardiac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mass;Intracardiac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thrombus;Intracranial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pressure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increased;Intrapericardial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thrombosis;Intrinsic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abnormal;Intrinsic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factor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positive;IPEX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syndrome;Irregular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breathing;IRVAN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syndrome;IVth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paralysis;IVth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paresis;JC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polyomavirus test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positive;JC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virus CSF test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positive;Jeavons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syndrome;Jugular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embolism;Jugular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thrombosis;Juvenile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idiopathic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arthritis;Juvenile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myoclonic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epilepsy;Juvenile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polymyositis;Juvenile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psoriatic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arthritis;Juvenile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spondyloarthritis;Kaposi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sarcoma inflammatory cytokine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syndrome;Kawasaki's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disease;Kayser-Fleischer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ring;Keratoderma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blenorrhagica;Ketosisprone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diabetes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mellitus;Kounis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syndrome;Lafora's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myoclonic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epilepsy;Lambl's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excrescences;Laryngeal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dyspnoea;Laryngeal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oedema;Laryngeal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rheumatoid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arthritis;Laryngospasm;Laryngotracheal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oedema;Latent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autoimmune diabetes 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adults;LE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cells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present;Lemierre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syndrome;Lennox-Gastaut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syndrome;Leucine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aminopeptidase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increased;Leukoencephalomyelitis;Leukoencephalopathy;Leukopenia;Leukopenia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neonatal;Lewis-Sumner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syndrome;Lhermitte's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sign;Lichen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planopilaris;Lichen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planus;Lichen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sclerosus;Limbic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encephalitis;Linear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IgA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disease;Lip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oedema;Lip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swelling;Liver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function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abnormal;Liver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function 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decreased;Liver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function 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increased;Liver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induration;Liver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injury;Liver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iron concentration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abnormal;Liver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iron concentration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34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FDA-CBER-2021-5683-0000087</a:t>
            </a:r>
            <a:endParaRPr lang="en-GB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31992-6413-7034-5F87-2C9AAB26ACDC}"/>
              </a:ext>
            </a:extLst>
          </p:cNvPr>
          <p:cNvSpPr txBox="1"/>
          <p:nvPr/>
        </p:nvSpPr>
        <p:spPr>
          <a:xfrm>
            <a:off x="6169574" y="120402"/>
            <a:ext cx="418311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6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increased;Liver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opacity;Liver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palpable;Liver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sarcoidosis;Liver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scan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abnormal;Liver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tenderness;Low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birth weight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baby;Lower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tract herpes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infection;Lower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tract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infection;Lower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tract infection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viral;Lung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abscess;Lupoid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hepatic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cirrhosis;Lupus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cystitis;Lupus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endocarditis;Lupus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enteritis;Lupus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hepatitis;Lupus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myocarditis;Lupus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myositis;Lupus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nephritis;Lupus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pancreatitis;Lupus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pleurisy;Lupus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pneumonitis;Lupus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vasculitis;Lupus-like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syndrome;Lymphocytic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hypophysitis;Lymphocytopenia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neonatal;Lymphopenia;MAGIC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syndrome;Magnetic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resonance imaging liver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abnormal;Magnetic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resonance proton density fat fraction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measurement;Mahler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sign;Manufacturing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laboratory analytical testing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issue;Manufacturing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materials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issue;Manufacturing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production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issue;Marburg's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variant multiple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sclerosis;Marchiafava-Bignami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disease;Marine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Lenhart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syndrome;Mastocytic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enterocolitis;Maternal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exposure during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pregnancy;Medical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device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thrombosis;Medical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device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vasculitis;MELAS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syndrome;Meningitis;Meningitis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aseptic;Meningitis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herpes;Meningoencephalitis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 simplex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neonatal;Meningoencephalitis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herpetic;Meningomyelitis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herpes;MERS-CoV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test;MERS-CoV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negative;MERS-CoV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test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positive;Mesangioproliferative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glomerulonephritis;Mesenteric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embolism;Mesenteric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thrombosis;Mesenteric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thrombosis;Metapneumovirus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infection;Metastatic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cutaneous Crohn's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disease;Metastatic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pulmonary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embolism;Microangiopathy;Microembolism;Microscopic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polyangiitis;Middle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East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respiratory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syndrome;Migraine-triggered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seizure;Miliary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pneumonia;Miller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Fisher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syndrome;Mitochondrial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aspartate aminotransferase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increased;Mixed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connective tissue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disease;Model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for end stage liver disease score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abnormal;Model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for end stage liver disease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score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increased;Molar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ratio of total branched-chain amino acid to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tyrosine;Molybdenum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cofactor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deficiency;Monocytopenia;Mononeuritis;Mononeuropathy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multiplex;Morphoea;Morvan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syndrome;Mouth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swelling;Moyamoya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disease;Multifocal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motor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neuropathy;Multiple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organ dysfunction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syndrome;Multiple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sclerosis;Multiple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sclerosis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relapse;Multiple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sclerosis relapse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prophylaxis;Multiple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subpial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transection;Multisystem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inflammatory syndrome 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children;Muscular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sarcoidosis;Myasthenia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gravis;Myasthenia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gravis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crisis;Myasthenia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gravis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neonatal;Myasthenic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syndrome;Myelitis;Myelitis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transverse;Myocardial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infarction;Myocarditis;Myocarditis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post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infection;Myoclonic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epilepsy;Myoclonic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epilepsy and ragged-red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fibres;Myokymia;Myositis;Narcolepsy;Nasal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herpes;Nasal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obstruction;Necrotising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retinopathy;Neonatal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Crohn's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disease;Neonatal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epileptic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seizure;Neonatal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lupus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erythematosus;Neonatal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mucocutaneous herpes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simplex;Neonatal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pneumonia;Neonatal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seizure;Nephritis;Nephrogenic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systemic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fibrosis;Neuralgic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amyotrophy;Neuritis;Neuritis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cranial;Neuromyelitis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optica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pseudo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relapse;Neuromyelitis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optica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spectrum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disorder;Neuromyotonia;Neuronal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neuropathy;Neuropathy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peripheral;Neuropathy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, ataxia, retinitis pigmentosa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syndrome;Neuropsychiatric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lupus;Neurosarcoidosis;Neutropenia;Neutropenia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neonatal;Neutropenic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colitis;Neutropenic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infection;Neutropenic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sepsis;Nodular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rash;Nodular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fr-FR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vasculitis;Noninfectious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myelitis;Noninfective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encephalitis;Noninfective</a:t>
            </a:r>
            <a:endParaRPr lang="fr-FR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encephalomyelitis;Noninfective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oophoritis;Obstetrical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pulmonary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embolism;Occupational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exposure to communicable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disease;Occupational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exposure to SARS-CoV-2;Ocular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hyperaemia;Ocular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myasthenia;Ocular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pemphigoid;Ocular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sarcoidosis;Ocular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vasculitis;Oculofacial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paralysis;Oedema;Oedema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blister;Oedema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due to hepatic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disease;Oedema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mouth;Oesophageal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achalasia;Ophthalmic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thrombosis;Ophthalmic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herpes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simplex;Ophthalmic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zoster;Ophthalmic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thrombosis;Optic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neuritis;Optic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35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FDA-CBER-2021-5683-0000088</a:t>
            </a:r>
            <a:endParaRPr lang="en-GB" sz="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913337-5563-9CD2-5F1E-DFC261FBA027}"/>
                  </a:ext>
                </a:extLst>
              </p14:cNvPr>
              <p14:cNvContentPartPr/>
              <p14:nvPr/>
            </p14:nvContentPartPr>
            <p14:xfrm>
              <a:off x="7409708" y="4061978"/>
              <a:ext cx="1006200" cy="40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913337-5563-9CD2-5F1E-DFC261FBA0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73708" y="4026338"/>
                <a:ext cx="1077840" cy="47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372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539EE4-CDFE-F8FA-F888-31B0DDB0AF0C}"/>
              </a:ext>
            </a:extLst>
          </p:cNvPr>
          <p:cNvSpPr txBox="1"/>
          <p:nvPr/>
        </p:nvSpPr>
        <p:spPr>
          <a:xfrm>
            <a:off x="819808" y="120402"/>
            <a:ext cx="4256689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7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neuropathy;Optic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perineuritis;Oral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herpes;Oral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lichen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planus;Oropharyngeal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oedema;Oropharyngeal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spasm;Oropharyngeal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swelling;Osmotic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demyelination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syndrome;Ovarian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thrombosis;Overlap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syndrome;Paediatric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autoimmune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neuropsychiatric disorders associated with streptococcal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infection;Paget-Schroetter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syndrome;Palindromic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rheumatism;Palisaded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neutrophilic granulomatous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dermatitis;Palmoplantar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keratoderma;Palpable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purpura;Pancreatitis;Panencephalitis;Papillophlebitis;Paracancerous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pneumonia;Paradoxical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embolism;Parainfluenzae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viral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laryngotracheobronchitis;Paraneoplastic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dermatomyositis;Paraneoplastic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pemphigus;Paraneoplastic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thrombosis;Paresis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cranial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nerve;Parietal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cell antibody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positive;Paroxysmal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nocturnal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haemoglobinuria;Partial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seizures;Partial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seizures with secondary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generalisation;Patient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isolation;Pelvic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thrombosis;Pemphigoid;Pemphigus;Penile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thrombosis;Pericarditis;Pericarditis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lupus;Perihepatic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discomfort;Periorbital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oedema;Periorbital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swelling;Peripheral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thrombosis;Peripheral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embolism;Peripheral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ischaemia;Peripheral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thrombus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extension;Periportal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oedema;Peritoneal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fluid protein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abnormal;Peritoneal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fluid protein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decreased;Peritoneal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fluid protein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increased;Peritonitis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lupus;Pernicious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anaemia;Petit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mal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epilepsy;Pharyngeal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oedema;Pharyngeal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swelling;Pityriasis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lichenoides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varioliformis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acuta;Placenta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praevia;Pleuroparenchymal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fibroelastosis;Pneumobilia;Pneumonia;Pneumonia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adenoviral;Pneumonia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cytomegaloviral;Pneumonia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herpes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viral;Pneumonia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influenzal;Pneumonia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measles;Pneumonia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mycoplasmal;Pneumonia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necrotising;Pneumonia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parainfluenzae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syncytial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viral;Pneumonia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viral;POEMS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syndrome;Polyarteritis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nodosa;Polyarthritis;Polychondritis;Polyglandular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autoimmune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syndrome type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I;Polyglandular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autoimmune syndrome type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II;Polyglandular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autoimmune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syndrome type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III;Polyglandular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disorder;Polymicrogyria;Polymyalgia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rheumatica;Polymyositis;Polyneuropathy;Polyneuropathy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idiopathic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progressive;Portal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pyaemia;Portal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embolism;Portal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flow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decreased;Portal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pressure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increased;Portal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thrombosis;Portosplenomesenteric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thrombosis;Post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procedural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hypotension;Post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procedural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pneumonia;Post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procedural pulmonary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embolism;Post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stroke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epilepsy;Post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stroke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seizure;Post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retinopathy;Post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syndrome;Post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viral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fatigue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syndrome;Postictal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headache;Postictal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paralysis;Postictal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psychosis;Postictal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state;Postoperative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distress;Postoperative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respiratory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failure;Postoperative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thrombosis;Postpartum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thrombosis;Postpartum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thrombosis;Postpericardiotomy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syndrome;Post-traumatic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epilepsy;Postural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orthostatic tachycardia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syndrome;Precerebral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thrombosis;Pre-eclampsia;Preictal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state;Premature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labour;Premature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menopause;Primary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amyloidosis;Primary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biliary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cholangitis;Primary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progressive multiple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sclerosis;Procedural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shock;Proctitis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herpes;Proctitis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ulcerative;Product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availability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issue;Product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distribution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issue;Product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supply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issue;Progressive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facial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hemiatrophy;Progressive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multifocal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leukoencephalopathy;Progressive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multiple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sclerosis;Progressive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relapsing multiple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sclerosis;Prosthetic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cardiac valve</a:t>
            </a:r>
          </a:p>
          <a:p>
            <a:pPr algn="l"/>
            <a:r>
              <a:rPr lang="fr-FR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thrombosis;Pruritus;Pruritus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allergic;Pseudovasculitis;Psoriasis;Psoriatic</a:t>
            </a:r>
            <a:endParaRPr lang="fr-FR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arthropathy;Pulmonary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amyloidosis;Pulmonary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thrombosis;Pulmonary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fibrosis;Pulmonary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haemorrhage;Pulmonary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microemboli;Pulmonary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oil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microembolism;Pulmonary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renal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sarcoidosis;Pulmonary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sepsis;Pulmonary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tumour thrombotic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microangiopathy;Pulmonary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veno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-occlusive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disease;Pulmonary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thrombosis;Pyoderma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gangrenosum;Pyostomatitis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vegetans;Pyrexia;Quarantine;Radiation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leukopenia;Radiculitis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36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FDA-CBER-2021-5683-0000089</a:t>
            </a:r>
            <a:endParaRPr lang="en-GB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EF0245-434D-431C-382D-B15587CDA6D0}"/>
              </a:ext>
            </a:extLst>
          </p:cNvPr>
          <p:cNvSpPr txBox="1"/>
          <p:nvPr/>
        </p:nvSpPr>
        <p:spPr>
          <a:xfrm>
            <a:off x="6096000" y="240804"/>
            <a:ext cx="4277710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8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brachial;Radiologically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isolated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syndrome;Rash;Rash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erythematous;Rash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pruritic;Rasmussen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encephalitis;Raynaud's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phenomenon;Reactive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capillary endothelial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proliferation;Relapsing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multiple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sclerosis;Relapsing-remitting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multiple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amyloidosis;Renal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arteritis;Renal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vascular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embolism;Renal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thrombosis;Respiratory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arrest;Respiratory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disorder;Respiratory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distress;Respiratory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failure;Respiratory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paralysis;Respiratory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syncytial virus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bronchiolitis;Respiratory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syncytial virus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bronchitis;Retinal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embolism;Retinal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occlusion;Retinal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thrombosis;Retinal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vascular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thrombosis;Retinal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vasculitis;Retinal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occlusion;Retinal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thrombosis;Retinol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binding protein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decreased;Retinopathy;Retrograde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portal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flow;Retroperitoneal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fibrosis;Reversible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airways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obstruction;Reynold's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syndrome;Rheumatic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brain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disease;Rheumatic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arthritis;Rheumatoid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increased;Rheumatoid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factor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factor quantitative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lung;Rheumatoid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neutrophilic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dermatosis;Rheumatoid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nodule;Rheumatoid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nodule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removal;Rheumatoid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scleritis;Rheumatoid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vasculitis;Saccadic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eye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movement;SAPHO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syndrome;Sarcoidosis;SARS-CoV-1 test;SARS-CoV-1 test negative;SARS-CoV-1 test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positive;SARS-CoV-2 antibody test;SARS-CoV-2 antibody test negative;SARS-CoV-2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antibody test positive;SARS-CoV-2 carrier;SARS-CoV-2 sepsis;SARS-CoV-2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test;SARSCoV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2 test false negative;SARS-CoV-2 test false positive;SARS-CoV-2 test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negative;SARSCoV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-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2 test positive;SARS-CoV-2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viraemia;Satoyoshi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syndrome;Schizencephaly;Scleritis;Sclerodactylia;Scleroderma;Scleroderma associated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digital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ulcer;Scleroderma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renal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crisis;Scleroderma-like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reaction;Secondary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amyloidosis;Secondary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cerebellar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degeneration;Secondary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progressive multiple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sclerosis;Segmented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hyalinising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vasculitis;Seizure;Seizure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anoxic;Seizure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cluster;Seizure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like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phenomena;Seizure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prophylaxis;Sensation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of foreign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body;Septic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embolus;Septic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pulmonary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embolism;Severe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acute respiratory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syndrome;Severe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myoclonic epilepsy of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infancy;Shock;Shock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symptom;Shrinking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lung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syndrome;Shunt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thrombosis;Silent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thyroiditis;Simple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partial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seizures;Sjogren's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syndrome;Skin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swelling;SLE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arthritis;Smooth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muscle antibody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positive;Sneezing;Spinal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embolism;Spinal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thrombosis;Splenic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thrombosis;Splenic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embolism;Splenic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thrombosis;Splenic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thrombosis;Spondylitis;Spondyloarthropathy;Spontaneous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heparin-induced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thrombocytopenia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syndrome;Status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epilepticus;Stevens-Johnson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syndrome;Stiff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leg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syndrome;Stiff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person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syndrome;Stillbirth;Still's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disease;Stoma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thrombosis;Stoma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vasculitis;Stress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cardiomyopathy;Stridor;Subacute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cutaneous lupus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erythematosus;Subacute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endocarditis;Subacute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inflammatory demyelinating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polyneuropathy;Subclavian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embolism;Subclavian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thrombosis;Subclavian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thrombosis;Sudden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unexplained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death 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epilepsy;Superior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sagittal sinus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thrombosis;Susac's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syndrome;Suspected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COVID-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19;Swelling;Swelling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face;Swelling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of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eyelid;Swollen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tongue;Sympathetic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ophthalmia;Systemic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lupus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erythematosus;Systemic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lupus erythematosus disease activity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index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abnormal;Systemic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lupus erythematosus disease activity index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decreased;Systemic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lupus erythematosus disease activity index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increased;Systemic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lupus erythematosus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rash;Systemic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scleroderma;Systemic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sclerosis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pulmonary;Tachycardia;Tachypnoea;Takayasu's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arteritis;Temporal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lobe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epilepsy;Terminal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ileitis;Testicular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autoimmunity;Throat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tightness;Thromboangiitis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obliterans;Thrombocytopenia;Thrombocytopenic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purpura;Thrombophlebitis;Thrombophlebitis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migrans;Thrombophlebitis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37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FDA-CBER-2021-5683-0000090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51474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145BB7-A17B-DE1C-C81C-07263F12A84B}"/>
              </a:ext>
            </a:extLst>
          </p:cNvPr>
          <p:cNvSpPr txBox="1"/>
          <p:nvPr/>
        </p:nvSpPr>
        <p:spPr>
          <a:xfrm>
            <a:off x="675747" y="508199"/>
            <a:ext cx="4193628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BNT162b2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5.3.6 Cumulative Analysis of Post-authorization Adverse Event Reports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CONFIDENTIAL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Page 9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neonatal;Thrombophlebitis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septic;Thrombophlebitis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superficial;Thromboplastin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antibody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positive;Thrombosis;Thrombosis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corpora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cavernosa;Thrombosis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device;Thrombosis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mesenteric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vessel;Thrombotic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cerebral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infarction;Thrombotic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microangiopathy;Thrombotic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stroke;Thrombotic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thrombocytopenic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purpura;Thyroid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disorder;Thyroid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stimulating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immunoglobulin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increased;Thyroiditis;Tongue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amyloidosis;Tongue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biting;Tongue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oedema;Tonic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clonic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movements;Tonic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convulsion;Tonic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posturing;Topectomy;Total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bile</a:t>
            </a:r>
          </a:p>
          <a:p>
            <a:pPr algn="l"/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acids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increased;Toxic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epidermal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necrolysis;Toxic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leukoencephalopathy;Toxic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oil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syndrome;Tracheal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obstruction;Tracheal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oedema;Tracheobronchitis;Tracheobronchitis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mycoplasmal;Tracheobronchitis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viral;Transaminases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abnormal;Transaminases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increased;Transfusion-related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alloimmune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neutropenia;Transient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epileptic</a:t>
            </a:r>
          </a:p>
          <a:p>
            <a:pPr algn="l"/>
            <a:r>
              <a:rPr lang="pt-BR" sz="800" b="0" i="0" u="none" strike="noStrike" baseline="0" dirty="0">
                <a:solidFill>
                  <a:srgbClr val="000000"/>
                </a:solidFill>
                <a:latin typeface="TimesNewRoman"/>
              </a:rPr>
              <a:t>amnesia;Transverse sinus thrombosis;Trigeminal nerve paresis;Trigeminal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neuralgia;Trigeminal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palsy;Truncus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coeliacus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thrombosis;Tuberous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sclerosis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complex;Tubulointerstitial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nephritis and uveitis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syndrome;Tumefactive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multiple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sclerosis;Tumour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embolism;Tumour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thrombosis;Type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1 diabetes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mellitus;Type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I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hypersensitivity;Type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III immune complex mediated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reaction;Uhthoff's</a:t>
            </a:r>
            <a:endParaRPr lang="en-US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phenomenon;Ulcerative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keratitis;Ultrasound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liver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abnormal;Umbilical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cord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thrombosis;Uncinate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fits;Undifferentiated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connective tissue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disease;Upper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airway</a:t>
            </a:r>
          </a:p>
          <a:p>
            <a:pPr algn="l"/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obstruction;Urine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bilirubin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increased;Urobilinogen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urine </a:t>
            </a:r>
            <a:r>
              <a:rPr lang="en-US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decreased;Urobilinogen</a:t>
            </a:r>
            <a:r>
              <a:rPr lang="en-US" sz="800" b="0" i="0" u="none" strike="noStrike" baseline="0" dirty="0">
                <a:solidFill>
                  <a:srgbClr val="000000"/>
                </a:solidFill>
                <a:latin typeface="TimesNewRoman"/>
              </a:rPr>
              <a:t> urine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increased;Urticaria;Urticaria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papular;Urticarial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vasculitis;Uterine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rupture;Uveitis;Vaccination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thrombosis;Vaccination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vasculitis;Vagus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paralysis;Varicella;Varicella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keratitis;Varicella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post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vaccine;Varicella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gastritis;Varicella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oesophagitis;Varicella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pneumonia;Varicella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sepsis;Varicella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zoster virus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infection;Vasa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praevia;Vascular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graft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thrombosis;Vascular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pseudoaneurysm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thrombosis;Vascular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purpura;Vascular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stent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thrombosis;Vasculitic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rash;Vasculitic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ulcer;Vasculitis;Vasculitis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gastrointestinal;Vasculitis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necrotising;Vena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cava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embolism;Vena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cava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intravasation;Venous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recanalisation;Venous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thrombosis in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pregnancy;Venous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thrombosis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limb;Venous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thrombosis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neonatal;Vertebral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artery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thrombosis;Vessel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puncture site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thrombosis;Visceral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venous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thrombosis;VIth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paralysis;VIth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paresis;Vitiligo;Vocal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cord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paralysis;Vocal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cord</a:t>
            </a:r>
          </a:p>
          <a:p>
            <a:pPr algn="l"/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paresis;Vogt-Koyanagi-Harada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disease;Warm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type haemolytic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anaemia;Wheezing;White</a:t>
            </a:r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nipple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sign;XIth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nerve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paralysis;X-ray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hepatobiliary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abnormal;Young's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GB" sz="800" b="0" i="0" u="none" strike="noStrike" baseline="0" dirty="0" err="1">
                <a:solidFill>
                  <a:srgbClr val="000000"/>
                </a:solidFill>
                <a:latin typeface="TimesNewRoman"/>
              </a:rPr>
              <a:t>syndrome;Zika</a:t>
            </a:r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 virus</a:t>
            </a: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TimesNewRoman"/>
              </a:rPr>
              <a:t>associated Guillain Barre syndrome.</a:t>
            </a:r>
          </a:p>
          <a:p>
            <a:pPr algn="l"/>
            <a:endParaRPr lang="en-GB" sz="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TimesNewRoman"/>
              </a:rPr>
              <a:t>Page 38 </a:t>
            </a:r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090177e196ea1800\Approved\Approved On: 30-Apr-2021 09:26 (</a:t>
            </a:r>
          </a:p>
          <a:p>
            <a:pPr algn="l"/>
            <a:r>
              <a:rPr lang="en-GB" sz="800" b="0" i="0" u="none" strike="noStrike" baseline="0" dirty="0">
                <a:solidFill>
                  <a:srgbClr val="231F20"/>
                </a:solidFill>
                <a:latin typeface="ArialMT"/>
              </a:rPr>
              <a:t>GMT)</a:t>
            </a:r>
          </a:p>
          <a:p>
            <a:pPr algn="l"/>
            <a:endParaRPr lang="en-GB" sz="800" b="0" i="0" u="none" strike="noStrike" baseline="0" dirty="0">
              <a:solidFill>
                <a:srgbClr val="231F20"/>
              </a:solidFill>
              <a:latin typeface="ArialMT"/>
            </a:endParaRPr>
          </a:p>
          <a:p>
            <a:pPr algn="l"/>
            <a:r>
              <a:rPr lang="en-GB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FDA-CBER-2021-5683-0000091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31737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86B7-E486-9E90-F751-19F2100FB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803276"/>
            <a:ext cx="10515600" cy="958849"/>
          </a:xfrm>
        </p:spPr>
        <p:txBody>
          <a:bodyPr>
            <a:normAutofit fontScale="90000"/>
          </a:bodyPr>
          <a:lstStyle/>
          <a:p>
            <a:r>
              <a:rPr lang="en-GB" sz="1600" dirty="0">
                <a:effectLst/>
                <a:latin typeface="+mn-lt"/>
                <a:ea typeface="Calibri" panose="020F0502020204030204" pitchFamily="34" charset="0"/>
              </a:rPr>
              <a:t>This source, from the </a:t>
            </a:r>
            <a:r>
              <a:rPr lang="en-GB" sz="1600" b="1" dirty="0">
                <a:effectLst/>
                <a:latin typeface="+mn-lt"/>
                <a:ea typeface="Calibri" panose="020F0502020204030204" pitchFamily="34" charset="0"/>
              </a:rPr>
              <a:t>UK Office of National Statistics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</a:rPr>
              <a:t>, shows that most Covid deaths from April/May 2022 were of those vaccinated against Covid.  </a:t>
            </a:r>
            <a:r>
              <a:rPr lang="en-GB" sz="1600" dirty="0">
                <a:solidFill>
                  <a:srgbClr val="1F2741"/>
                </a:solidFill>
                <a:latin typeface="+mn-lt"/>
                <a:ea typeface="Calibri" panose="020F0502020204030204" pitchFamily="34" charset="0"/>
              </a:rPr>
              <a:t>T</a:t>
            </a:r>
            <a:r>
              <a:rPr lang="en-GB" sz="1600" dirty="0">
                <a:solidFill>
                  <a:srgbClr val="1F2741"/>
                </a:solidFill>
                <a:effectLst/>
                <a:latin typeface="+mn-lt"/>
                <a:ea typeface="Times New Roman" panose="02020603050405020304" pitchFamily="18" charset="0"/>
              </a:rPr>
              <a:t>he figures provided by the ONS for both April and May 2022 produces the following chart, showing Covid-19 deaths by vaccination status in England between 1st April and 31st May 2022.  </a:t>
            </a:r>
            <a:r>
              <a:rPr lang="en-GB" sz="1600" dirty="0">
                <a:solidFill>
                  <a:srgbClr val="1F274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 all, according to the ONS, there were 4,935 Covid-19 deaths over these two months, and the vaccinated population accounted for a shocking 4,647 of those deaths. But what’s even more shocking is that </a:t>
            </a:r>
            <a:r>
              <a:rPr lang="en-GB" sz="1600" b="1" dirty="0">
                <a:solidFill>
                  <a:srgbClr val="1F274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triple vaccinated accounted for 4,216 of those deaths, with just 288 deaths recorded among the unvaccinated population.</a:t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/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884CE635-E334-D7BF-729C-C6798F3CA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1762125"/>
            <a:ext cx="4541265" cy="3667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A29B2C-1751-1136-08ED-E153F742A0D0}"/>
              </a:ext>
            </a:extLst>
          </p:cNvPr>
          <p:cNvSpPr txBox="1"/>
          <p:nvPr/>
        </p:nvSpPr>
        <p:spPr>
          <a:xfrm>
            <a:off x="633412" y="5719664"/>
            <a:ext cx="9896475" cy="54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125"/>
              </a:spcAft>
            </a:pPr>
            <a:r>
              <a:rPr lang="en-GB" sz="1400" dirty="0">
                <a:solidFill>
                  <a:srgbClr val="1F274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latest dataset from the ONS is titled ‘</a:t>
            </a:r>
            <a:r>
              <a:rPr lang="en-GB" sz="1400" i="1" u="sng" dirty="0">
                <a:solidFill>
                  <a:srgbClr val="42677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Deaths by Vaccination Status, England, 1 January 2021 to 31 May 2022</a:t>
            </a:r>
            <a:r>
              <a:rPr lang="en-GB" sz="1400" dirty="0">
                <a:solidFill>
                  <a:srgbClr val="1F274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‘, and it can be accessed on the ONS site </a:t>
            </a:r>
            <a:r>
              <a:rPr lang="en-GB" sz="1400" b="1" u="none" strike="noStrike" dirty="0">
                <a:solidFill>
                  <a:srgbClr val="42677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here</a:t>
            </a:r>
            <a:r>
              <a:rPr lang="en-GB" sz="1400" dirty="0">
                <a:solidFill>
                  <a:srgbClr val="1F274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 downloaded </a:t>
            </a:r>
            <a:r>
              <a:rPr lang="en-GB" sz="1400" b="1" u="sng" dirty="0">
                <a:solidFill>
                  <a:srgbClr val="42677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here</a:t>
            </a:r>
            <a:r>
              <a:rPr lang="en-GB" sz="1400" dirty="0">
                <a:solidFill>
                  <a:srgbClr val="1F274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9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5645</Words>
  <Application>Microsoft Office PowerPoint</Application>
  <PresentationFormat>Widescreen</PresentationFormat>
  <Paragraphs>609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ArialMT</vt:lpstr>
      <vt:lpstr>Calibri</vt:lpstr>
      <vt:lpstr>Calibri Light</vt:lpstr>
      <vt:lpstr>TimesNewRoman</vt:lpstr>
      <vt:lpstr>TimesNewRoman,Bold</vt:lpstr>
      <vt:lpstr>Office Theme</vt:lpstr>
      <vt:lpstr>   Presentation on  Covid-19 vaccine side effects  December 2022 </vt:lpstr>
      <vt:lpstr>PowerPoint Presentation</vt:lpstr>
      <vt:lpstr> Pfizer side effects   The below information was only disclosed due to a successful Freedom of Information request (FOI).  It goes on for nine pages.  Pfizer were intending to only release these Adverse Effects of Interest after 70 years.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source, from the UK Office of National Statistics, shows that most Covid deaths from April/May 2022 were of those vaccinated against Covid.  The figures provided by the ONS for both April and May 2022 produces the following chart, showing Covid-19 deaths by vaccination status in England between 1st April and 31st May 2022.  In all, according to the ONS, there were 4,935 Covid-19 deaths over these two months, and the vaccinated population accounted for a shocking 4,647 of those deaths. But what’s even more shocking is that the triple vaccinated accounted for 4,216 of those deaths, with just 288 deaths recorded among the unvaccinated population.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Ashenfelter</dc:creator>
  <cp:lastModifiedBy>John Ashenfelter</cp:lastModifiedBy>
  <cp:revision>50</cp:revision>
  <dcterms:created xsi:type="dcterms:W3CDTF">2022-09-27T13:28:47Z</dcterms:created>
  <dcterms:modified xsi:type="dcterms:W3CDTF">2022-12-19T14:23:57Z</dcterms:modified>
</cp:coreProperties>
</file>